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sldIdLst>
    <p:sldId id="270" r:id="rId5"/>
    <p:sldId id="273" r:id="rId6"/>
    <p:sldId id="272" r:id="rId7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B1E1F9"/>
    <a:srgbClr val="FBD5A3"/>
    <a:srgbClr val="F9BE6F"/>
    <a:srgbClr val="CCCC00"/>
    <a:srgbClr val="996633"/>
    <a:srgbClr val="666666"/>
    <a:srgbClr val="0F68B9"/>
    <a:srgbClr val="FFC5C5"/>
    <a:srgbClr val="CEE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97" autoAdjust="0"/>
  </p:normalViewPr>
  <p:slideViewPr>
    <p:cSldViewPr snapToGrid="0">
      <p:cViewPr varScale="1">
        <p:scale>
          <a:sx n="74" d="100"/>
          <a:sy n="74" d="100"/>
        </p:scale>
        <p:origin x="31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2249A-F3BA-4DA2-9D60-ED58B7D36807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DA3FF-1670-41E3-A60F-3822A30299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864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DA3FF-1670-41E3-A60F-3822A3029928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763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161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639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941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146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7326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935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644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793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721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727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153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C011F-2507-4F9A-8C65-96482A072C9A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59979-3FF7-45A2-AF68-506B610E03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866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96BF-B844-4AED-A3BD-10A2BEAE1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476" y="465228"/>
            <a:ext cx="5722489" cy="516011"/>
          </a:xfrm>
        </p:spPr>
        <p:txBody>
          <a:bodyPr>
            <a:noAutofit/>
          </a:bodyPr>
          <a:lstStyle/>
          <a:p>
            <a:r>
              <a:rPr lang="en-A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cs typeface="Segoe UI Semibold" panose="020B0702040204020203" pitchFamily="34" charset="0"/>
              </a:rPr>
              <a:t>Student Awards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398C4-7EF4-490A-9F69-267C8A018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24178"/>
            <a:ext cx="6857999" cy="304800"/>
          </a:xfrm>
          <a:solidFill>
            <a:srgbClr val="0070C0"/>
          </a:solidFill>
        </p:spPr>
        <p:txBody>
          <a:bodyPr anchor="ctr">
            <a:normAutofit fontScale="92500" lnSpcReduction="10000"/>
          </a:bodyPr>
          <a:lstStyle/>
          <a:p>
            <a:pPr algn="r"/>
            <a:r>
              <a:rPr lang="en-A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Redhead Public School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48F1E9-14EA-45DC-9CEA-B48A4AB4F23C}"/>
              </a:ext>
            </a:extLst>
          </p:cNvPr>
          <p:cNvSpPr txBox="1"/>
          <p:nvPr/>
        </p:nvSpPr>
        <p:spPr>
          <a:xfrm>
            <a:off x="282438" y="5008218"/>
            <a:ext cx="6287938" cy="315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latin typeface="Montserrat SemiBold" panose="00000700000000000000" pitchFamily="2" charset="0"/>
                <a:cs typeface="Segoe UI Semilight" panose="020B0402040204020203" pitchFamily="34" charset="0"/>
              </a:rPr>
              <a:t>After receiving 7 Respect, Inspire, Succeed Awards </a:t>
            </a:r>
            <a:endParaRPr lang="en-AU" sz="1200" dirty="0">
              <a:latin typeface="Montserrat SemiBold" panose="00000700000000000000" pitchFamily="2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764261-5E54-4991-A826-136D2F7E6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522179"/>
              </p:ext>
            </p:extLst>
          </p:nvPr>
        </p:nvGraphicFramePr>
        <p:xfrm>
          <a:off x="260640" y="1015989"/>
          <a:ext cx="6309735" cy="1244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4153">
                  <a:extLst>
                    <a:ext uri="{9D8B030D-6E8A-4147-A177-3AD203B41FA5}">
                      <a16:colId xmlns:a16="http://schemas.microsoft.com/office/drawing/2014/main" val="1700481427"/>
                    </a:ext>
                  </a:extLst>
                </a:gridCol>
                <a:gridCol w="4225582">
                  <a:extLst>
                    <a:ext uri="{9D8B030D-6E8A-4147-A177-3AD203B41FA5}">
                      <a16:colId xmlns:a16="http://schemas.microsoft.com/office/drawing/2014/main" val="2193326132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Montserrat ExtraBold" panose="00000900000000000000" pitchFamily="2" charset="0"/>
                        </a:rPr>
                        <a:t>Respect, Inspire, Succeed Awards</a:t>
                      </a:r>
                      <a:endParaRPr lang="en-AU" sz="1400" dirty="0">
                        <a:solidFill>
                          <a:schemeClr val="bg1"/>
                        </a:solidFill>
                        <a:latin typeface="Montserrat ExtraBold" panose="00000900000000000000" pitchFamily="2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778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>
                          <a:latin typeface="Montserrat Medium" panose="00000600000000000000" pitchFamily="2" charset="0"/>
                        </a:rPr>
                        <a:t>A teacher sees a student following our school  high expectations.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6499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Montserrat Medium" panose="00000600000000000000" pitchFamily="2" charset="0"/>
                        </a:rPr>
                        <a:t>Awards given at fortnightly assemblies.</a:t>
                      </a:r>
                      <a:endParaRPr lang="en-AU" sz="1100" dirty="0">
                        <a:latin typeface="Montserrat Medium" panose="00000600000000000000" pitchFamily="2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83604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A1EA5D16-54F2-4C8B-8AB0-77D5D5156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040098"/>
              </p:ext>
            </p:extLst>
          </p:nvPr>
        </p:nvGraphicFramePr>
        <p:xfrm>
          <a:off x="257517" y="3118259"/>
          <a:ext cx="6309735" cy="1573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483">
                  <a:extLst>
                    <a:ext uri="{9D8B030D-6E8A-4147-A177-3AD203B41FA5}">
                      <a16:colId xmlns:a16="http://schemas.microsoft.com/office/drawing/2014/main" val="1700481427"/>
                    </a:ext>
                  </a:extLst>
                </a:gridCol>
                <a:gridCol w="5170252">
                  <a:extLst>
                    <a:ext uri="{9D8B030D-6E8A-4147-A177-3AD203B41FA5}">
                      <a16:colId xmlns:a16="http://schemas.microsoft.com/office/drawing/2014/main" val="2193326132"/>
                    </a:ext>
                  </a:extLst>
                </a:gridCol>
              </a:tblGrid>
              <a:tr h="600045">
                <a:tc rowSpan="2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2400" b="0" dirty="0">
                          <a:latin typeface="Montserrat ExtraBold" panose="00000900000000000000" pitchFamily="2" charset="0"/>
                        </a:rPr>
                        <a:t>Bronze Award</a:t>
                      </a:r>
                      <a:endParaRPr lang="en-AU" sz="2400" b="0" dirty="0">
                        <a:latin typeface="Montserrat ExtraBold" panose="00000900000000000000" pitchFamily="2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77850"/>
                  </a:ext>
                </a:extLst>
              </a:tr>
              <a:tr h="973405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 Medium" panose="00000600000000000000" pitchFamily="2" charset="0"/>
                        </a:rPr>
                        <a:t>Presented at our Termly Respect, Inspire, Succeed Assembly</a:t>
                      </a:r>
                      <a:endParaRPr lang="en-AU" dirty="0">
                        <a:latin typeface="Montserrat Medium" panose="00000600000000000000" pitchFamily="2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649969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A33DAFF-3C90-4340-BAF8-5B4B1E4ED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2046"/>
              </p:ext>
            </p:extLst>
          </p:nvPr>
        </p:nvGraphicFramePr>
        <p:xfrm>
          <a:off x="264527" y="5636293"/>
          <a:ext cx="6309735" cy="14753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4373">
                  <a:extLst>
                    <a:ext uri="{9D8B030D-6E8A-4147-A177-3AD203B41FA5}">
                      <a16:colId xmlns:a16="http://schemas.microsoft.com/office/drawing/2014/main" val="1700481427"/>
                    </a:ext>
                  </a:extLst>
                </a:gridCol>
                <a:gridCol w="5215362">
                  <a:extLst>
                    <a:ext uri="{9D8B030D-6E8A-4147-A177-3AD203B41FA5}">
                      <a16:colId xmlns:a16="http://schemas.microsoft.com/office/drawing/2014/main" val="2193326132"/>
                    </a:ext>
                  </a:extLst>
                </a:gridCol>
              </a:tblGrid>
              <a:tr h="585779">
                <a:tc rowSpan="2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Montserrat ExtraBold" panose="00000900000000000000" pitchFamily="2" charset="0"/>
                        </a:rPr>
                        <a:t>Silver Award</a:t>
                      </a:r>
                      <a:endParaRPr lang="en-AU" sz="2400" dirty="0">
                        <a:solidFill>
                          <a:schemeClr val="tx1"/>
                        </a:solidFill>
                        <a:latin typeface="Montserrat ExtraBold" panose="00000900000000000000" pitchFamily="2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77850"/>
                  </a:ext>
                </a:extLst>
              </a:tr>
              <a:tr h="889579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Montserrat Medium" panose="00000600000000000000" pitchFamily="2" charset="0"/>
                        </a:rPr>
                        <a:t>Presented at our Termly Respect, Inspire, Succeed Assembly</a:t>
                      </a:r>
                      <a:endParaRPr lang="en-AU" dirty="0">
                        <a:latin typeface="Montserrat Medium" panose="00000600000000000000" pitchFamily="2" charset="0"/>
                      </a:endParaRPr>
                    </a:p>
                    <a:p>
                      <a:pPr algn="ctr"/>
                      <a:endParaRPr lang="en-AU" dirty="0">
                        <a:latin typeface="Montserrat Medium" panose="00000600000000000000" pitchFamily="2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649969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CD9B58B8-FF7D-4D05-8A5D-5D3C1D033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44220"/>
              </p:ext>
            </p:extLst>
          </p:nvPr>
        </p:nvGraphicFramePr>
        <p:xfrm>
          <a:off x="257516" y="8092066"/>
          <a:ext cx="6309735" cy="1671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7584">
                  <a:extLst>
                    <a:ext uri="{9D8B030D-6E8A-4147-A177-3AD203B41FA5}">
                      <a16:colId xmlns:a16="http://schemas.microsoft.com/office/drawing/2014/main" val="1700481427"/>
                    </a:ext>
                  </a:extLst>
                </a:gridCol>
                <a:gridCol w="5132151">
                  <a:extLst>
                    <a:ext uri="{9D8B030D-6E8A-4147-A177-3AD203B41FA5}">
                      <a16:colId xmlns:a16="http://schemas.microsoft.com/office/drawing/2014/main" val="2193326132"/>
                    </a:ext>
                  </a:extLst>
                </a:gridCol>
              </a:tblGrid>
              <a:tr h="446010">
                <a:tc rowSpan="2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0"/>
                          <a:ea typeface="+mn-ea"/>
                          <a:cs typeface="+mn-cs"/>
                        </a:rPr>
                        <a:t>Gold Award</a:t>
                      </a:r>
                      <a:endParaRPr lang="en-AU" sz="2400" kern="1200" dirty="0">
                        <a:solidFill>
                          <a:schemeClr val="tx1"/>
                        </a:solidFill>
                        <a:latin typeface="Montserrat ExtraBold" panose="000009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77850"/>
                  </a:ext>
                </a:extLst>
              </a:tr>
              <a:tr h="121466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latin typeface="Montserrat Medium" panose="00000600000000000000" pitchFamily="2" charset="0"/>
                          <a:ea typeface="+mn-ea"/>
                          <a:cs typeface="+mn-cs"/>
                        </a:rPr>
                        <a:t>Presented at our Termly Respect, Inspire, Succeed Assembly</a:t>
                      </a:r>
                      <a:endParaRPr lang="en-AU" sz="1350" kern="1200" dirty="0">
                        <a:solidFill>
                          <a:schemeClr val="tx1"/>
                        </a:solidFill>
                        <a:latin typeface="Montserrat Medium" panose="00000600000000000000" pitchFamily="2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AU" sz="1350" kern="1200" dirty="0">
                        <a:solidFill>
                          <a:schemeClr val="tx1"/>
                        </a:solidFill>
                        <a:latin typeface="Montserrat Medium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649969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791466B6-3D7E-4885-8E64-A07A0318413F}"/>
              </a:ext>
            </a:extLst>
          </p:cNvPr>
          <p:cNvSpPr txBox="1"/>
          <p:nvPr/>
        </p:nvSpPr>
        <p:spPr>
          <a:xfrm>
            <a:off x="286324" y="7487843"/>
            <a:ext cx="6287938" cy="315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latin typeface="Montserrat SemiBold" panose="00000700000000000000" pitchFamily="2" charset="0"/>
                <a:cs typeface="Segoe UI Semilight" panose="020B0402040204020203" pitchFamily="34" charset="0"/>
              </a:rPr>
              <a:t>After receiving 12 Respect, Inspire, Succeed Awards </a:t>
            </a:r>
            <a:endParaRPr lang="en-AU" sz="1200" dirty="0">
              <a:latin typeface="Montserrat SemiBold" panose="00000700000000000000" pitchFamily="2" charset="0"/>
              <a:cs typeface="Segoe UI Semilight" panose="020B04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479BD2-DBC3-4CC1-B839-B97612FD3470}"/>
              </a:ext>
            </a:extLst>
          </p:cNvPr>
          <p:cNvSpPr txBox="1"/>
          <p:nvPr/>
        </p:nvSpPr>
        <p:spPr>
          <a:xfrm>
            <a:off x="285028" y="2552445"/>
            <a:ext cx="6287938" cy="315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latin typeface="Montserrat SemiBold" panose="00000700000000000000" pitchFamily="2" charset="0"/>
                <a:cs typeface="Segoe UI Semilight" panose="020B0402040204020203" pitchFamily="34" charset="0"/>
              </a:rPr>
              <a:t>After receiving 3 Respect, Inspire, Succeed Awards </a:t>
            </a:r>
            <a:endParaRPr lang="en-AU" sz="1200" dirty="0">
              <a:latin typeface="Montserrat SemiBold" panose="00000700000000000000" pitchFamily="2" charset="0"/>
              <a:cs typeface="Segoe UI Semilight" panose="020B0402040204020203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6BAC85-6234-4A1E-9C13-3DE4CC2EA38C}"/>
              </a:ext>
            </a:extLst>
          </p:cNvPr>
          <p:cNvCxnSpPr>
            <a:cxnSpLocks/>
            <a:stCxn id="43" idx="2"/>
            <a:endCxn id="34" idx="0"/>
          </p:cNvCxnSpPr>
          <p:nvPr/>
        </p:nvCxnSpPr>
        <p:spPr>
          <a:xfrm flipH="1">
            <a:off x="3412384" y="2867580"/>
            <a:ext cx="16613" cy="2506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6E9749-E55D-4FEC-AF57-76E19AC93912}"/>
              </a:ext>
            </a:extLst>
          </p:cNvPr>
          <p:cNvCxnSpPr>
            <a:cxnSpLocks/>
            <a:stCxn id="42" idx="2"/>
            <a:endCxn id="37" idx="0"/>
          </p:cNvCxnSpPr>
          <p:nvPr/>
        </p:nvCxnSpPr>
        <p:spPr>
          <a:xfrm flipH="1">
            <a:off x="3412383" y="7802978"/>
            <a:ext cx="17910" cy="2890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6C3C338-671E-47D6-A9E8-568D0594AD3E}"/>
              </a:ext>
            </a:extLst>
          </p:cNvPr>
          <p:cNvCxnSpPr>
            <a:cxnSpLocks/>
            <a:stCxn id="34" idx="2"/>
            <a:endCxn id="32" idx="0"/>
          </p:cNvCxnSpPr>
          <p:nvPr/>
        </p:nvCxnSpPr>
        <p:spPr>
          <a:xfrm>
            <a:off x="3412384" y="4691709"/>
            <a:ext cx="14023" cy="3165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A96137D-7B8C-43B9-A277-DBF0DF2F2B3F}"/>
              </a:ext>
            </a:extLst>
          </p:cNvPr>
          <p:cNvCxnSpPr>
            <a:cxnSpLocks/>
            <a:stCxn id="4" idx="2"/>
            <a:endCxn id="43" idx="0"/>
          </p:cNvCxnSpPr>
          <p:nvPr/>
        </p:nvCxnSpPr>
        <p:spPr>
          <a:xfrm>
            <a:off x="3415507" y="2260589"/>
            <a:ext cx="13490" cy="2918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1699610-90C4-4718-B123-83E11DA32441}"/>
              </a:ext>
            </a:extLst>
          </p:cNvPr>
          <p:cNvCxnSpPr>
            <a:cxnSpLocks/>
            <a:stCxn id="35" idx="2"/>
            <a:endCxn id="42" idx="0"/>
          </p:cNvCxnSpPr>
          <p:nvPr/>
        </p:nvCxnSpPr>
        <p:spPr>
          <a:xfrm>
            <a:off x="3419394" y="7111651"/>
            <a:ext cx="10899" cy="3761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B7DE039-7F4C-4EE0-884C-9011D92D5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6" y="1020288"/>
            <a:ext cx="1736431" cy="121626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F344274-01F2-4893-AAD9-0981CFE30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7" y="3127991"/>
            <a:ext cx="1058231" cy="1517281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A5792218-AF74-4B4F-9BC4-3D43921A7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8" y="5657337"/>
            <a:ext cx="1025534" cy="1391163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9926DE5-07D7-4F5B-A9E1-E94F747E8B0C}"/>
              </a:ext>
            </a:extLst>
          </p:cNvPr>
          <p:cNvCxnSpPr>
            <a:cxnSpLocks/>
          </p:cNvCxnSpPr>
          <p:nvPr/>
        </p:nvCxnSpPr>
        <p:spPr>
          <a:xfrm>
            <a:off x="3401484" y="5267299"/>
            <a:ext cx="10899" cy="3620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Diagram&#10;&#10;Description automatically generated">
            <a:extLst>
              <a:ext uri="{FF2B5EF4-FFF2-40B4-BE49-F238E27FC236}">
                <a16:creationId xmlns:a16="http://schemas.microsoft.com/office/drawing/2014/main" id="{B769AC0A-B78F-4D30-954C-B87BE1573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6" y="8111946"/>
            <a:ext cx="1078359" cy="154753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37CAEA1-5C3B-4E25-A28B-4AAE840F9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2" y="61180"/>
            <a:ext cx="789256" cy="8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4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96BF-B844-4AED-A3BD-10A2BEAE1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5511" y="796549"/>
            <a:ext cx="5722489" cy="516011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cs typeface="Segoe UI Semibold" panose="020B0702040204020203" pitchFamily="34" charset="0"/>
              </a:rPr>
              <a:t>High Expectations</a:t>
            </a:r>
            <a:endParaRPr lang="en-A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398C4-7EF4-490A-9F69-267C8A018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24178"/>
            <a:ext cx="6857999" cy="304800"/>
          </a:xfrm>
          <a:solidFill>
            <a:schemeClr val="accent1">
              <a:lumMod val="75000"/>
            </a:schemeClr>
          </a:solidFill>
        </p:spPr>
        <p:txBody>
          <a:bodyPr anchor="ctr">
            <a:normAutofit fontScale="92500" lnSpcReduction="10000"/>
          </a:bodyPr>
          <a:lstStyle/>
          <a:p>
            <a:pPr algn="r"/>
            <a:r>
              <a:rPr lang="en-A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Redhead Public School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9D94DB-E68A-4B66-BDA6-851D93E4116F}"/>
              </a:ext>
            </a:extLst>
          </p:cNvPr>
          <p:cNvSpPr/>
          <p:nvPr/>
        </p:nvSpPr>
        <p:spPr>
          <a:xfrm>
            <a:off x="48345" y="385436"/>
            <a:ext cx="1333500" cy="94770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93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</a:rPr>
              <a:t>Behaviour</a:t>
            </a:r>
            <a:r>
              <a:rPr lang="en-US" sz="5400" dirty="0">
                <a:solidFill>
                  <a:schemeClr val="tx1"/>
                </a:solidFill>
              </a:rPr>
              <a:t> Code for Students</a:t>
            </a:r>
            <a:endParaRPr lang="en-AU" sz="54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B92575-4925-4E09-8F32-1609C4178A3C}"/>
              </a:ext>
            </a:extLst>
          </p:cNvPr>
          <p:cNvSpPr txBox="1"/>
          <p:nvPr/>
        </p:nvSpPr>
        <p:spPr>
          <a:xfrm>
            <a:off x="1439901" y="1546296"/>
            <a:ext cx="5418099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Britannic Bold" panose="020B0903060703020204" pitchFamily="34" charset="0"/>
              </a:rPr>
              <a:t>Respect</a:t>
            </a: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School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Staff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School expectations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03EDFF-1733-4727-8B38-440236FEB9D3}"/>
              </a:ext>
            </a:extLst>
          </p:cNvPr>
          <p:cNvSpPr txBox="1"/>
          <p:nvPr/>
        </p:nvSpPr>
        <p:spPr>
          <a:xfrm>
            <a:off x="1441949" y="4325158"/>
            <a:ext cx="5416051" cy="26161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Britannic Bold" panose="020B0903060703020204" pitchFamily="34" charset="0"/>
              </a:rPr>
              <a:t>Inspire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Growth mindset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Think creatively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Love of learning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Encourage others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58A9DA-4D0D-4CB1-85CE-EDDA1FDCDD7A}"/>
              </a:ext>
            </a:extLst>
          </p:cNvPr>
          <p:cNvSpPr txBox="1"/>
          <p:nvPr/>
        </p:nvSpPr>
        <p:spPr>
          <a:xfrm>
            <a:off x="1439901" y="7289899"/>
            <a:ext cx="5418099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Britannic Bold" panose="020B0903060703020204" pitchFamily="34" charset="0"/>
              </a:rPr>
              <a:t>Succeed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Set goals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Engage in my learning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Problem solve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Challenge myself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5C001A1-1D7A-4ED3-B879-1732FB071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31" y="1832972"/>
            <a:ext cx="1531798" cy="163644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AFA923E-DD9A-4B53-B0BC-C264D3B08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27" y="7692972"/>
            <a:ext cx="1856632" cy="1692616"/>
          </a:xfrm>
          <a:prstGeom prst="rect">
            <a:avLst/>
          </a:prstGeom>
        </p:spPr>
      </p:pic>
      <p:pic>
        <p:nvPicPr>
          <p:cNvPr id="17" name="Picture 16" descr="A picture containing dark&#10;&#10;Description automatically generated">
            <a:extLst>
              <a:ext uri="{FF2B5EF4-FFF2-40B4-BE49-F238E27FC236}">
                <a16:creationId xmlns:a16="http://schemas.microsoft.com/office/drawing/2014/main" id="{68BA99CC-5027-4C7E-9E06-3F0954010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69" y="4641814"/>
            <a:ext cx="1245660" cy="1852018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5089FDB-A078-4B72-ADF7-E5E395337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7" y="124178"/>
            <a:ext cx="789256" cy="8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0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96BF-B844-4AED-A3BD-10A2BEAE1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13" y="630873"/>
            <a:ext cx="6526108" cy="31409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cs typeface="Segoe UI Semibold" panose="020B0702040204020203" pitchFamily="34" charset="0"/>
              </a:rPr>
              <a:t>Student Wellbeing Programs </a:t>
            </a:r>
            <a:endParaRPr lang="en-A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398C4-7EF4-490A-9F69-267C8A018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24178"/>
            <a:ext cx="6857999" cy="304800"/>
          </a:xfrm>
          <a:solidFill>
            <a:srgbClr val="0070C0"/>
          </a:solidFill>
        </p:spPr>
        <p:txBody>
          <a:bodyPr anchor="ctr">
            <a:noAutofit/>
          </a:bodyPr>
          <a:lstStyle/>
          <a:p>
            <a:pPr algn="r"/>
            <a:r>
              <a:rPr lang="en-A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Redhead Public School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95F574-737C-4D32-8434-A044364F1E92}"/>
              </a:ext>
            </a:extLst>
          </p:cNvPr>
          <p:cNvSpPr txBox="1"/>
          <p:nvPr/>
        </p:nvSpPr>
        <p:spPr>
          <a:xfrm>
            <a:off x="2838609" y="1030211"/>
            <a:ext cx="3525509" cy="1935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marL="457200" marR="457200">
              <a:spcBef>
                <a:spcPts val="200"/>
              </a:spcBef>
              <a:spcAft>
                <a:spcPts val="1800"/>
              </a:spcAft>
            </a:pPr>
            <a:r>
              <a:rPr lang="en-AU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AU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nsure every child is known, valued and cared for within our school. At times we identify students who require a silent mentor to support with transition, social or emotional wellbeing, cultural connections, or behaviour strategies. </a:t>
            </a:r>
            <a:endParaRPr lang="en-AU" sz="1400" kern="1000" dirty="0">
              <a:solidFill>
                <a:srgbClr val="595959"/>
              </a:solidFill>
              <a:effectLst/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280DDF-2FB0-4F43-A08A-8D95BBDCDBBA}"/>
              </a:ext>
            </a:extLst>
          </p:cNvPr>
          <p:cNvSpPr txBox="1"/>
          <p:nvPr/>
        </p:nvSpPr>
        <p:spPr>
          <a:xfrm>
            <a:off x="220168" y="1038903"/>
            <a:ext cx="1562094" cy="371557"/>
          </a:xfrm>
          <a:prstGeom prst="rect">
            <a:avLst/>
          </a:prstGeom>
          <a:solidFill>
            <a:srgbClr val="FBD5A3"/>
          </a:solidFill>
          <a:ln w="190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light" panose="020B0402040204020203" pitchFamily="34" charset="0"/>
              </a:rPr>
              <a:t>Silent Mentor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4B8D211E-943B-465E-82D8-A006AA9C9B4A}"/>
              </a:ext>
            </a:extLst>
          </p:cNvPr>
          <p:cNvCxnSpPr>
            <a:cxnSpLocks/>
          </p:cNvCxnSpPr>
          <p:nvPr/>
        </p:nvCxnSpPr>
        <p:spPr>
          <a:xfrm>
            <a:off x="1782262" y="1224682"/>
            <a:ext cx="1097372" cy="134728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AF2AB2BE-9D2E-4EC5-9317-C89505B0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57" y="911686"/>
            <a:ext cx="850296" cy="106287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0BB55B-4391-4179-8488-D3003570B511}"/>
              </a:ext>
            </a:extLst>
          </p:cNvPr>
          <p:cNvSpPr/>
          <p:nvPr/>
        </p:nvSpPr>
        <p:spPr>
          <a:xfrm>
            <a:off x="220167" y="3058492"/>
            <a:ext cx="2618441" cy="700708"/>
          </a:xfrm>
          <a:prstGeom prst="rect">
            <a:avLst/>
          </a:prstGeom>
          <a:solidFill>
            <a:srgbClr val="FBD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prstClr val="black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Segoe UI Semilight" panose="020B0402040204020203" pitchFamily="34" charset="0"/>
            </a:endParaRP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light" panose="020B0402040204020203" pitchFamily="34" charset="0"/>
              </a:rPr>
              <a:t>SEA</a:t>
            </a:r>
          </a:p>
          <a:p>
            <a:pPr algn="ctr"/>
            <a:r>
              <a:rPr lang="en-US" sz="1200" b="1" kern="1000" dirty="0">
                <a:solidFill>
                  <a:srgbClr val="000000"/>
                </a:solidFill>
                <a:latin typeface="Calibri" panose="020F050202020403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(Social, emotional awareness Program)</a:t>
            </a:r>
            <a:endParaRPr lang="en-AU" sz="1200" kern="1000" dirty="0">
              <a:solidFill>
                <a:srgbClr val="595959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algn="ctr"/>
            <a:endParaRPr lang="en-AU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FAD6D55-AD15-4E57-B23F-1011A451DA60}"/>
              </a:ext>
            </a:extLst>
          </p:cNvPr>
          <p:cNvSpPr txBox="1"/>
          <p:nvPr/>
        </p:nvSpPr>
        <p:spPr>
          <a:xfrm>
            <a:off x="2971801" y="3759200"/>
            <a:ext cx="3633618" cy="1935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marL="457200" marR="457200">
              <a:spcBef>
                <a:spcPts val="200"/>
              </a:spcBef>
              <a:spcAft>
                <a:spcPts val="1800"/>
              </a:spcAft>
            </a:pPr>
            <a:r>
              <a:rPr lang="en-US" sz="1200" kern="1000" dirty="0">
                <a:solidFill>
                  <a:srgbClr val="000000"/>
                </a:solidFill>
                <a:latin typeface="Calibri" panose="020F050202020403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F</a:t>
            </a:r>
            <a:r>
              <a:rPr lang="en-US" sz="1200" kern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ocus on </a:t>
            </a:r>
            <a:r>
              <a:rPr lang="en-A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intervention work with our students who need support socially and emotionally. This program is based on our tier 2 Sentral data in Positive Behaviour for Learning. Regular 5 weekly data analysis of Sentral for negative incidents occurs throughout the year and identifies students, who will participate in a structured program for 5 weeks.</a:t>
            </a:r>
            <a:endParaRPr lang="en-AU" sz="1200" kern="1000" dirty="0">
              <a:solidFill>
                <a:srgbClr val="595959"/>
              </a:solidFill>
              <a:effectLst/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81F17FA8-3127-48E1-B17E-B41949BFD0FD}"/>
              </a:ext>
            </a:extLst>
          </p:cNvPr>
          <p:cNvCxnSpPr>
            <a:cxnSpLocks/>
          </p:cNvCxnSpPr>
          <p:nvPr/>
        </p:nvCxnSpPr>
        <p:spPr>
          <a:xfrm>
            <a:off x="2879634" y="3442060"/>
            <a:ext cx="1044666" cy="317140"/>
          </a:xfrm>
          <a:prstGeom prst="bentConnector3">
            <a:avLst>
              <a:gd name="adj1" fmla="val 97412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F2990D60-26C0-4110-AABD-9BF7C59A5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593" y="3148254"/>
            <a:ext cx="1347019" cy="700709"/>
          </a:xfrm>
          <a:prstGeom prst="rect">
            <a:avLst/>
          </a:prstGeom>
          <a:noFill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4BDF3AB-9A2A-430D-A5AA-826E61A46AE7}"/>
              </a:ext>
            </a:extLst>
          </p:cNvPr>
          <p:cNvSpPr/>
          <p:nvPr/>
        </p:nvSpPr>
        <p:spPr>
          <a:xfrm>
            <a:off x="825500" y="5595391"/>
            <a:ext cx="2247900" cy="1057677"/>
          </a:xfrm>
          <a:prstGeom prst="rect">
            <a:avLst/>
          </a:prstGeom>
          <a:solidFill>
            <a:srgbClr val="FBD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457200" algn="ctr">
              <a:spcBef>
                <a:spcPts val="200"/>
              </a:spcBef>
              <a:spcAft>
                <a:spcPts val="1800"/>
              </a:spcAft>
            </a:pPr>
            <a:r>
              <a:rPr lang="en-US" sz="1100" b="1" kern="1000" dirty="0">
                <a:ln w="10541" cap="flat" cmpd="sng" algn="ctr">
                  <a:solidFill>
                    <a:srgbClr val="30467D"/>
                  </a:solidFill>
                  <a:prstDash val="solid"/>
                  <a:round/>
                </a:ln>
                <a:gradFill>
                  <a:gsLst>
                    <a:gs pos="0">
                      <a:srgbClr val="C6CBE0"/>
                    </a:gs>
                    <a:gs pos="9000">
                      <a:srgbClr val="ACB5DA"/>
                    </a:gs>
                    <a:gs pos="50000">
                      <a:srgbClr val="001061"/>
                    </a:gs>
                    <a:gs pos="79000">
                      <a:srgbClr val="ACB5DA"/>
                    </a:gs>
                    <a:gs pos="100000">
                      <a:srgbClr val="C6CBE0"/>
                    </a:gs>
                  </a:gsLst>
                  <a:lin ang="5400000" scaled="0"/>
                </a:gra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L.</a:t>
            </a:r>
            <a:r>
              <a:rPr lang="en-US" sz="1100" b="1" kern="1000" dirty="0">
                <a:ln w="10541" cap="flat" cmpd="sng" algn="ctr">
                  <a:solidFill>
                    <a:srgbClr val="30467D"/>
                  </a:solidFill>
                  <a:prstDash val="solid"/>
                  <a:round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E.</a:t>
            </a:r>
            <a:r>
              <a:rPr lang="en-US" sz="1100" b="1" kern="1000" dirty="0">
                <a:ln w="10541" cap="flat" cmpd="sng" algn="ctr">
                  <a:solidFill>
                    <a:srgbClr val="30467D"/>
                  </a:solidFill>
                  <a:prstDash val="solid"/>
                  <a:round/>
                </a:ln>
                <a:solidFill>
                  <a:srgbClr val="FFFF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A.</a:t>
            </a:r>
            <a:r>
              <a:rPr lang="en-US" sz="1100" b="1" kern="1000" dirty="0">
                <a:ln w="10541" cap="flat" cmpd="sng" algn="ctr">
                  <a:solidFill>
                    <a:srgbClr val="30467D"/>
                  </a:solidFill>
                  <a:prstDash val="solid"/>
                  <a:round/>
                </a:ln>
                <a:solidFill>
                  <a:srgbClr val="77697A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P.</a:t>
            </a:r>
            <a:r>
              <a:rPr lang="en-US" sz="1100" b="1" kern="1000" dirty="0">
                <a:ln w="10541" cap="flat" cmpd="sng" algn="ctr">
                  <a:solidFill>
                    <a:srgbClr val="30467D"/>
                  </a:solidFill>
                  <a:prstDash val="solid"/>
                  <a:round/>
                </a:ln>
                <a:solidFill>
                  <a:srgbClr val="00B05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S.</a:t>
            </a:r>
            <a:r>
              <a:rPr lang="en-US" sz="1100" b="1" kern="1000" dirty="0">
                <a:ln w="10541" cap="flat" cmpd="sng" algn="ctr">
                  <a:solidFill>
                    <a:srgbClr val="30467D"/>
                  </a:solidFill>
                  <a:prstDash val="solid"/>
                  <a:round/>
                </a:ln>
                <a:gradFill>
                  <a:gsLst>
                    <a:gs pos="0">
                      <a:srgbClr val="C6CBE0"/>
                    </a:gs>
                    <a:gs pos="9000">
                      <a:srgbClr val="ACB5DA"/>
                    </a:gs>
                    <a:gs pos="50000">
                      <a:srgbClr val="001061"/>
                    </a:gs>
                    <a:gs pos="79000">
                      <a:srgbClr val="ACB5DA"/>
                    </a:gs>
                    <a:gs pos="100000">
                      <a:srgbClr val="C6CBE0"/>
                    </a:gs>
                  </a:gsLst>
                  <a:lin ang="5400000" scaled="0"/>
                </a:gra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1100" b="1" kern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Learning to Engage And Participate Socially                  (Lunchtime Play Program)</a:t>
            </a:r>
            <a:endParaRPr lang="en-AU" sz="1100" b="1" dirty="0">
              <a:solidFill>
                <a:schemeClr val="tx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027FC71-F69A-4EC7-94A1-B394026FF8FB}"/>
              </a:ext>
            </a:extLst>
          </p:cNvPr>
          <p:cNvSpPr txBox="1"/>
          <p:nvPr/>
        </p:nvSpPr>
        <p:spPr>
          <a:xfrm>
            <a:off x="2971801" y="6940123"/>
            <a:ext cx="3633618" cy="1935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marL="342900" marR="457200" lvl="0" indent="-342900">
              <a:spcBef>
                <a:spcPts val="200"/>
              </a:spcBef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Develop social skill behaviours that will help students develop friendships and get along with others.</a:t>
            </a:r>
          </a:p>
          <a:p>
            <a:pPr marL="342900" marR="457200" lvl="0" indent="-342900"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Learn to relate to other children through interactions within games.</a:t>
            </a:r>
          </a:p>
          <a:p>
            <a:pPr marL="342900" marR="457200" lvl="0" indent="-342900"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Problem-solve within games and social situations.</a:t>
            </a:r>
          </a:p>
          <a:p>
            <a:pPr marL="342900" marR="457200" lvl="0" indent="-342900"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n-A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Learn extra social skills and problem-solving strategies that complements our school Wellbeing programs.</a:t>
            </a:r>
          </a:p>
        </p:txBody>
      </p: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594FAF19-A35A-4059-973B-F10741FE2E0C}"/>
              </a:ext>
            </a:extLst>
          </p:cNvPr>
          <p:cNvCxnSpPr>
            <a:cxnSpLocks/>
          </p:cNvCxnSpPr>
          <p:nvPr/>
        </p:nvCxnSpPr>
        <p:spPr>
          <a:xfrm>
            <a:off x="3175697" y="6568239"/>
            <a:ext cx="1425666" cy="312703"/>
          </a:xfrm>
          <a:prstGeom prst="bentConnector3">
            <a:avLst>
              <a:gd name="adj1" fmla="val 98995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 descr="Image result for school clipart games">
            <a:extLst>
              <a:ext uri="{FF2B5EF4-FFF2-40B4-BE49-F238E27FC236}">
                <a16:creationId xmlns:a16="http://schemas.microsoft.com/office/drawing/2014/main" id="{D0E7889C-4E1E-423D-8B3F-3F5FFC937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593" y="6073269"/>
            <a:ext cx="1213826" cy="86685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F114FBEF-BD5F-4E40-811A-DF369E1A5957}"/>
              </a:ext>
            </a:extLst>
          </p:cNvPr>
          <p:cNvSpPr/>
          <p:nvPr/>
        </p:nvSpPr>
        <p:spPr>
          <a:xfrm>
            <a:off x="866396" y="1811098"/>
            <a:ext cx="1312362" cy="700708"/>
          </a:xfrm>
          <a:prstGeom prst="ellipse">
            <a:avLst/>
          </a:prstGeom>
          <a:solidFill>
            <a:srgbClr val="FBD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Coding Club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B049728-390F-4FA0-9728-6CA94FDE7C5E}"/>
              </a:ext>
            </a:extLst>
          </p:cNvPr>
          <p:cNvSpPr/>
          <p:nvPr/>
        </p:nvSpPr>
        <p:spPr>
          <a:xfrm>
            <a:off x="804362" y="7037908"/>
            <a:ext cx="1702979" cy="870048"/>
          </a:xfrm>
          <a:prstGeom prst="ellipse">
            <a:avLst/>
          </a:prstGeom>
          <a:solidFill>
            <a:srgbClr val="FBD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Gardening Club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8BF8AFE-628D-4A2E-A4F9-3FFF7FC5C4D1}"/>
              </a:ext>
            </a:extLst>
          </p:cNvPr>
          <p:cNvSpPr/>
          <p:nvPr/>
        </p:nvSpPr>
        <p:spPr>
          <a:xfrm>
            <a:off x="1382071" y="8306235"/>
            <a:ext cx="1312362" cy="700708"/>
          </a:xfrm>
          <a:prstGeom prst="ellipse">
            <a:avLst/>
          </a:prstGeom>
          <a:solidFill>
            <a:srgbClr val="FBD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Chess Club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5C8DEA9-1FFE-4BFA-8C00-780F15D05DC6}"/>
              </a:ext>
            </a:extLst>
          </p:cNvPr>
          <p:cNvSpPr/>
          <p:nvPr/>
        </p:nvSpPr>
        <p:spPr>
          <a:xfrm>
            <a:off x="597522" y="4299382"/>
            <a:ext cx="1702979" cy="870048"/>
          </a:xfrm>
          <a:prstGeom prst="ellipse">
            <a:avLst/>
          </a:prstGeom>
          <a:solidFill>
            <a:srgbClr val="FBD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Library / Gaming Zone</a:t>
            </a:r>
            <a:endParaRPr lang="en-AU" b="1" dirty="0">
              <a:solidFill>
                <a:schemeClr val="tx1"/>
              </a:solidFill>
            </a:endParaRPr>
          </a:p>
        </p:txBody>
      </p: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C454B470-745B-4124-8C9F-5F8E5F4B65D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9455" y="2063774"/>
            <a:ext cx="1609001" cy="296910"/>
          </a:xfrm>
          <a:prstGeom prst="bentConnector3">
            <a:avLst>
              <a:gd name="adj1" fmla="val 50000"/>
            </a:avLst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6F42D01C-575B-489D-B020-D77C481BB40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18166" y="4411210"/>
            <a:ext cx="1797162" cy="672669"/>
          </a:xfrm>
          <a:prstGeom prst="bentConnector3">
            <a:avLst>
              <a:gd name="adj1" fmla="val 50000"/>
            </a:avLst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5CA26A04-24A3-4FCD-8AB1-5BB5200042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06507" y="7388171"/>
            <a:ext cx="1724085" cy="278063"/>
          </a:xfrm>
          <a:prstGeom prst="bentConnector3">
            <a:avLst>
              <a:gd name="adj1" fmla="val 50000"/>
            </a:avLst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 descr="Image result for school clipart games">
            <a:extLst>
              <a:ext uri="{FF2B5EF4-FFF2-40B4-BE49-F238E27FC236}">
                <a16:creationId xmlns:a16="http://schemas.microsoft.com/office/drawing/2014/main" id="{BD1FEB69-55D5-431B-8D74-825FFAF83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3" y="8857711"/>
            <a:ext cx="1080586" cy="84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3064CAD3-DBB6-493F-8F71-2F2054AE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61" y="8994314"/>
            <a:ext cx="637158" cy="6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40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BC4CAEB778BC4CBF1BE6AE12BAB7F9" ma:contentTypeVersion="11" ma:contentTypeDescription="Create a new document." ma:contentTypeScope="" ma:versionID="865bfdd3f9111da2e3fc80c237279cd0">
  <xsd:schema xmlns:xsd="http://www.w3.org/2001/XMLSchema" xmlns:xs="http://www.w3.org/2001/XMLSchema" xmlns:p="http://schemas.microsoft.com/office/2006/metadata/properties" xmlns:ns2="c214a2ee-ac21-4717-8d01-35cdb679cddf" targetNamespace="http://schemas.microsoft.com/office/2006/metadata/properties" ma:root="true" ma:fieldsID="cd5b5cad19ad2d9264fb73d32869e3de" ns2:_="">
    <xsd:import namespace="c214a2ee-ac21-4717-8d01-35cdb679c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4a2ee-ac21-4717-8d01-35cdb679cd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673F94-E3FE-4FF3-BD85-4E67AE87B4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BC7574-7F06-4ED5-9B5D-D2955FA0EB74}">
  <ds:schemaRefs>
    <ds:schemaRef ds:uri="http://schemas.microsoft.com/office/2006/documentManagement/types"/>
    <ds:schemaRef ds:uri="http://schemas.microsoft.com/office/infopath/2007/PartnerControls"/>
    <ds:schemaRef ds:uri="99bdd904-0139-41e0-ac06-84639effd41e"/>
    <ds:schemaRef ds:uri="http://purl.org/dc/terms/"/>
    <ds:schemaRef ds:uri="http://www.w3.org/XML/1998/namespace"/>
    <ds:schemaRef ds:uri="http://schemas.microsoft.com/office/2006/metadata/properties"/>
    <ds:schemaRef ds:uri="0eba09bf-f0ef-45bc-96e1-92dafbe896f3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5D9D322-716A-4E5D-A323-1431426A88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4a2ee-ac21-4717-8d01-35cdb679c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1947</TotalTime>
  <Words>329</Words>
  <Application>Microsoft Office PowerPoint</Application>
  <PresentationFormat>A4 Paper (210x297 mm)</PresentationFormat>
  <Paragraphs>50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5" baseType="lpstr">
      <vt:lpstr>Malgun Gothic</vt:lpstr>
      <vt:lpstr>Arial</vt:lpstr>
      <vt:lpstr>Britannic Bold</vt:lpstr>
      <vt:lpstr>Calibri</vt:lpstr>
      <vt:lpstr>Calibri Light</vt:lpstr>
      <vt:lpstr>Franklin Gothic Book</vt:lpstr>
      <vt:lpstr>Montserrat ExtraBold</vt:lpstr>
      <vt:lpstr>Montserrat Medium</vt:lpstr>
      <vt:lpstr>Montserrat SemiBold</vt:lpstr>
      <vt:lpstr>Segoe UI Semibold</vt:lpstr>
      <vt:lpstr>Symbol</vt:lpstr>
      <vt:lpstr>Office Theme</vt:lpstr>
      <vt:lpstr>Student Awards</vt:lpstr>
      <vt:lpstr>High Expectations</vt:lpstr>
      <vt:lpstr>Student Wellbeing Programs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Behaviour Process</dc:title>
  <dc:creator>Mitchell Welham</dc:creator>
  <cp:lastModifiedBy>Donna Schofield</cp:lastModifiedBy>
  <cp:revision>46</cp:revision>
  <cp:lastPrinted>2021-11-09T04:03:50Z</cp:lastPrinted>
  <dcterms:created xsi:type="dcterms:W3CDTF">2020-11-17T02:09:06Z</dcterms:created>
  <dcterms:modified xsi:type="dcterms:W3CDTF">2022-03-01T01:59:40Z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0x0101007EBC4CAEB778BC4CBF1BE6AE12BAB7F9</vt:lpwstr>
  </property>
</Properties>
</file>